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layfair Display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22" Type="http://schemas.openxmlformats.org/officeDocument/2006/relationships/font" Target="fonts/PlayfairDisplay-boldItalic.fntdata"/><Relationship Id="rId21" Type="http://schemas.openxmlformats.org/officeDocument/2006/relationships/font" Target="fonts/PlayfairDisplay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layfairDisplay-regular.fntdata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9ccf40c8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9ccf40c8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99d8e06ae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99d8e06ae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8efaf7d93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8efaf7d93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99c0e53d2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f99c0e53d2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99c0e53d2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99c0e53d2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8efaf7d9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8efaf7d9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99c0e53d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f99c0e53d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8efaf7d93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8efaf7d93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8efaf7d93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8efaf7d93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9bfeee4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9bfeee4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99d8e06ae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f99d8e06ae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9ccf40c8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9ccf40c8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highlight>
                  <a:schemeClr val="l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lt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Relationship Id="rId4" Type="http://schemas.openxmlformats.org/officeDocument/2006/relationships/image" Target="../media/image13.jpg"/><Relationship Id="rId5" Type="http://schemas.openxmlformats.org/officeDocument/2006/relationships/image" Target="../media/image10.jpg"/><Relationship Id="rId6" Type="http://schemas.openxmlformats.org/officeDocument/2006/relationships/image" Target="../media/image7.jpg"/><Relationship Id="rId7" Type="http://schemas.openxmlformats.org/officeDocument/2006/relationships/image" Target="../media/image11.jpg"/><Relationship Id="rId8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Did they vote?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Minjung, Preet, Raza, Erika, Robert, Laika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600" y="0"/>
            <a:ext cx="736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/>
        </p:nvSpPr>
        <p:spPr>
          <a:xfrm>
            <a:off x="2557175" y="2347800"/>
            <a:ext cx="3849300" cy="600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solidFill>
                  <a:schemeClr val="accent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Just Kidding</a:t>
            </a:r>
            <a:endParaRPr b="1" sz="2700">
              <a:solidFill>
                <a:schemeClr val="accent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 b="5209" l="0" r="0" t="6043"/>
          <a:stretch/>
        </p:blipFill>
        <p:spPr>
          <a:xfrm>
            <a:off x="119225" y="885825"/>
            <a:ext cx="8905551" cy="429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713" y="0"/>
            <a:ext cx="8410575" cy="8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 txBox="1"/>
          <p:nvPr>
            <p:ph type="title"/>
          </p:nvPr>
        </p:nvSpPr>
        <p:spPr>
          <a:xfrm>
            <a:off x="366725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Playfair Display"/>
                <a:ea typeface="Playfair Display"/>
                <a:cs typeface="Playfair Display"/>
                <a:sym typeface="Playfair Display"/>
              </a:rPr>
              <a:t>Model - Random Effects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385200"/>
            <a:ext cx="8520600" cy="31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Registration data and voting data do not match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Voters are able to change party registration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Voters are able to register same-day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Voters may vote in a different county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Significant number of unknown observations (sex, race, ethnicity)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analysis only accounts for registered voters, not eligible voters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Specific only to North Carolina</a:t>
            </a:r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713" y="0"/>
            <a:ext cx="8410575" cy="8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Playfair Display"/>
                <a:ea typeface="Playfair Display"/>
                <a:cs typeface="Playfair Display"/>
                <a:sym typeface="Playfair Display"/>
              </a:rPr>
              <a:t>Limitations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0850"/>
            <a:ext cx="3898599" cy="189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 txBox="1"/>
          <p:nvPr>
            <p:ph type="title"/>
          </p:nvPr>
        </p:nvSpPr>
        <p:spPr>
          <a:xfrm>
            <a:off x="311700" y="0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ic Sans MS"/>
                <a:ea typeface="Comic Sans MS"/>
                <a:cs typeface="Comic Sans MS"/>
                <a:sym typeface="Comic Sans MS"/>
              </a:rPr>
              <a:t>A gallery of 702 memes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97375" y="1577100"/>
            <a:ext cx="9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Preet</a:t>
            </a:r>
            <a:endParaRPr>
              <a:highlight>
                <a:schemeClr val="lt1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31675"/>
            <a:ext cx="2187950" cy="265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7025" y="1510"/>
            <a:ext cx="2556976" cy="3551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5"/>
          <p:cNvPicPr preferRelativeResize="0"/>
          <p:nvPr/>
        </p:nvPicPr>
        <p:blipFill rotWithShape="1">
          <a:blip r:embed="rId6">
            <a:alphaModFix/>
          </a:blip>
          <a:srcRect b="6288" l="0" r="0" t="0"/>
          <a:stretch/>
        </p:blipFill>
        <p:spPr>
          <a:xfrm>
            <a:off x="4421975" y="1499"/>
            <a:ext cx="2282400" cy="38044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5"/>
          <p:cNvSpPr txBox="1"/>
          <p:nvPr/>
        </p:nvSpPr>
        <p:spPr>
          <a:xfrm>
            <a:off x="-94450" y="4536600"/>
            <a:ext cx="9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Preet</a:t>
            </a:r>
            <a:endParaRPr>
              <a:highlight>
                <a:schemeClr val="lt1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5" name="Google Shape;155;p25"/>
          <p:cNvSpPr txBox="1"/>
          <p:nvPr/>
        </p:nvSpPr>
        <p:spPr>
          <a:xfrm>
            <a:off x="3728725" y="4743300"/>
            <a:ext cx="9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Preet</a:t>
            </a:r>
            <a:endParaRPr>
              <a:highlight>
                <a:schemeClr val="lt1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87950" y="2381284"/>
            <a:ext cx="2453976" cy="275727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/>
        </p:nvSpPr>
        <p:spPr>
          <a:xfrm>
            <a:off x="2187950" y="4743300"/>
            <a:ext cx="9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Preet</a:t>
            </a:r>
            <a:endParaRPr>
              <a:highlight>
                <a:schemeClr val="lt1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5673825" y="2507450"/>
            <a:ext cx="9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Erika</a:t>
            </a:r>
            <a:endParaRPr>
              <a:highlight>
                <a:schemeClr val="lt1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8588800" y="1628613"/>
            <a:ext cx="9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Erika</a:t>
            </a:r>
            <a:endParaRPr>
              <a:highlight>
                <a:schemeClr val="lt1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15575" y="3434525"/>
            <a:ext cx="1707350" cy="170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/>
          <p:nvPr/>
        </p:nvSpPr>
        <p:spPr>
          <a:xfrm>
            <a:off x="7408913" y="3645550"/>
            <a:ext cx="9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Preet</a:t>
            </a:r>
            <a:endParaRPr>
              <a:highlight>
                <a:schemeClr val="lt1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3044"/>
          <a:stretch/>
        </p:blipFill>
        <p:spPr>
          <a:xfrm>
            <a:off x="4185400" y="930675"/>
            <a:ext cx="4958602" cy="285745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ic Sans MS"/>
                <a:ea typeface="Comic Sans MS"/>
                <a:cs typeface="Comic Sans MS"/>
                <a:sym typeface="Comic Sans MS"/>
              </a:rPr>
              <a:t>Laika, for reference: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99325"/>
            <a:ext cx="4185400" cy="313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This analysis is to identify how different groups voted in the 2020 elections out of those who registered in North Carolina.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/>
              <a:t>Questions of Interest:</a:t>
            </a:r>
            <a:endParaRPr b="1" sz="1600"/>
          </a:p>
          <a:p>
            <a:pPr indent="-320675" lvl="0" marL="457200" rtl="0" algn="l"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450"/>
              <a:buFont typeface="Playfair Display"/>
              <a:buChar char="●"/>
            </a:pPr>
            <a:r>
              <a:rPr lang="en-GB" sz="1450">
                <a:solidFill>
                  <a:srgbClr val="222222"/>
                </a:solidFill>
              </a:rPr>
              <a:t>How did different demographic subgroups vote in the 2020 general elections? </a:t>
            </a:r>
            <a:endParaRPr sz="1450">
              <a:solidFill>
                <a:srgbClr val="222222"/>
              </a:solidFill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450">
                <a:solidFill>
                  <a:srgbClr val="222222"/>
                </a:solidFill>
              </a:rPr>
              <a:t>For example, how did the turnout for males compare to the turnout for females after controlling for other potential predictors?</a:t>
            </a:r>
            <a:endParaRPr sz="1450">
              <a:solidFill>
                <a:srgbClr val="222222"/>
              </a:solidFill>
            </a:endParaRPr>
          </a:p>
          <a:p>
            <a:pPr indent="-320675" lvl="0" marL="457200" rtl="0" algn="l">
              <a:spcBef>
                <a:spcPts val="800"/>
              </a:spcBef>
              <a:spcAft>
                <a:spcPts val="0"/>
              </a:spcAft>
              <a:buClr>
                <a:srgbClr val="222222"/>
              </a:buClr>
              <a:buSzPts val="1450"/>
              <a:buFont typeface="Playfair Display"/>
              <a:buChar char="●"/>
            </a:pPr>
            <a:r>
              <a:rPr lang="en-GB" sz="1450">
                <a:solidFill>
                  <a:srgbClr val="222222"/>
                </a:solidFill>
              </a:rPr>
              <a:t>Did the overall probability or odds of voting differ by county in 2020? Which counties differ the most from other counties?</a:t>
            </a:r>
            <a:endParaRPr sz="1450">
              <a:solidFill>
                <a:srgbClr val="222222"/>
              </a:solidFill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50"/>
              <a:buFont typeface="Playfair Display"/>
              <a:buChar char="●"/>
            </a:pPr>
            <a:r>
              <a:rPr lang="en-GB" sz="1450">
                <a:solidFill>
                  <a:srgbClr val="222222"/>
                </a:solidFill>
              </a:rPr>
              <a:t>How did the turnout rates differ between females and males for the different party affiliations?</a:t>
            </a:r>
            <a:endParaRPr sz="1450">
              <a:solidFill>
                <a:srgbClr val="222222"/>
              </a:solidFill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50"/>
              <a:buFont typeface="Playfair Display"/>
              <a:buChar char="●"/>
            </a:pPr>
            <a:r>
              <a:rPr lang="en-GB" sz="1450">
                <a:solidFill>
                  <a:srgbClr val="222222"/>
                </a:solidFill>
              </a:rPr>
              <a:t>How did the turnout rates differ between age groups for the different party affiliations?</a:t>
            </a:r>
            <a:endParaRPr sz="2100"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713" y="0"/>
            <a:ext cx="8410575" cy="8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Playfair Display"/>
                <a:ea typeface="Playfair Display"/>
                <a:cs typeface="Playfair Display"/>
                <a:sym typeface="Playfair Display"/>
              </a:rPr>
              <a:t>Introduction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0" l="4852" r="0" t="3166"/>
          <a:stretch/>
        </p:blipFill>
        <p:spPr>
          <a:xfrm>
            <a:off x="311700" y="1716000"/>
            <a:ext cx="6118777" cy="31649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219425"/>
            <a:ext cx="43164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Selected a random sample of 25 counties</a:t>
            </a:r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360300" y="1592275"/>
            <a:ext cx="22800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236125" y="4480700"/>
            <a:ext cx="22800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5621" y="1057645"/>
            <a:ext cx="2470525" cy="36929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8102950" y="4204925"/>
            <a:ext cx="9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Raza</a:t>
            </a:r>
            <a:endParaRPr>
              <a:highlight>
                <a:schemeClr val="lt1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713" y="0"/>
            <a:ext cx="8410575" cy="8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Playfair Display"/>
                <a:ea typeface="Playfair Display"/>
                <a:cs typeface="Playfair Display"/>
                <a:sym typeface="Playfair Display"/>
              </a:rPr>
              <a:t>Data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82450" y="1219400"/>
            <a:ext cx="3006900" cy="35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Aggregated datasets to pull county-level counts for turnout and registered voters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Joined </a:t>
            </a:r>
            <a:r>
              <a:rPr lang="en-GB"/>
              <a:t>two datasets to create a percent turnout variable for EDA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Combined parties with fewer observations  - LIB, GRE, CST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Combined races with fewer observations - A, M, P, I, 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0" l="0" r="0" t="4789"/>
          <a:stretch/>
        </p:blipFill>
        <p:spPr>
          <a:xfrm>
            <a:off x="3873625" y="1017725"/>
            <a:ext cx="5164449" cy="377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713" y="0"/>
            <a:ext cx="8410575" cy="8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Playfair Display"/>
                <a:ea typeface="Playfair Display"/>
                <a:cs typeface="Playfair Display"/>
                <a:sym typeface="Playfair Display"/>
              </a:rPr>
              <a:t>Data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76100"/>
            <a:ext cx="8839204" cy="1635771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713" y="0"/>
            <a:ext cx="8410575" cy="8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Playfair Display"/>
                <a:ea typeface="Playfair Display"/>
                <a:cs typeface="Playfair Display"/>
                <a:sym typeface="Playfair Display"/>
              </a:rPr>
              <a:t>Model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730">
                <a:latin typeface="Comic Sans MS"/>
                <a:ea typeface="Comic Sans MS"/>
                <a:cs typeface="Comic Sans MS"/>
                <a:sym typeface="Comic Sans MS"/>
              </a:rPr>
              <a:t>MoDdEl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950" y="861952"/>
            <a:ext cx="3680751" cy="368075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5356500" y="4142500"/>
            <a:ext cx="9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Robert</a:t>
            </a:r>
            <a:endParaRPr>
              <a:highlight>
                <a:schemeClr val="lt1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786075" y="1061425"/>
            <a:ext cx="3916200" cy="14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Fixed</a:t>
            </a:r>
            <a:r>
              <a:rPr b="1" lang="en-GB"/>
              <a:t> Effects</a:t>
            </a:r>
            <a:endParaRPr b="1"/>
          </a:p>
          <a:p>
            <a:pPr indent="-325755" lvl="0" marL="457200" rtl="0" algn="r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Baseline : </a:t>
            </a:r>
            <a:r>
              <a:rPr lang="en-GB"/>
              <a:t>age 18 - 25, white, not hispanic, female, democratic</a:t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 </a:t>
            </a:r>
            <a:r>
              <a:rPr lang="en-GB"/>
              <a:t> 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b="86252" l="0" r="0" t="0"/>
          <a:stretch/>
        </p:blipFill>
        <p:spPr>
          <a:xfrm>
            <a:off x="311700" y="1342500"/>
            <a:ext cx="4344349" cy="398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 title="Points scored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56050" y="2151043"/>
            <a:ext cx="4176249" cy="2582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 rotWithShape="1">
          <a:blip r:embed="rId3">
            <a:alphaModFix/>
          </a:blip>
          <a:srcRect b="0" l="0" r="0" t="28622"/>
          <a:stretch/>
        </p:blipFill>
        <p:spPr>
          <a:xfrm>
            <a:off x="311700" y="1741350"/>
            <a:ext cx="4344349" cy="207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713" y="0"/>
            <a:ext cx="8410575" cy="8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type="title"/>
          </p:nvPr>
        </p:nvSpPr>
        <p:spPr>
          <a:xfrm>
            <a:off x="3879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Playfair Display"/>
                <a:ea typeface="Playfair Display"/>
                <a:cs typeface="Playfair Display"/>
                <a:sym typeface="Playfair Display"/>
              </a:rPr>
              <a:t>Model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600" y="0"/>
            <a:ext cx="736967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5B4E84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81A5CB"/>
      </a:accent2>
      <a:accent3>
        <a:srgbClr val="EB1E95"/>
      </a:accent3>
      <a:accent4>
        <a:srgbClr val="A485B7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